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27" d="100"/>
          <a:sy n="127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6AC2E-1B03-C172-52DB-35900BAD55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B01E03-7727-F033-E0A8-984276846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40DF0-1861-61E7-547A-640C4B803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8B5DD9-1C54-80E2-8641-6903C620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4BE2F-A9A4-E0A2-21D3-11E7C40C1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05174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052C9-84E9-4031-3058-2AFAD3C4C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E97297-2F82-14C9-403D-026AB741CF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1776A-100B-3F07-677A-5DDAFFD6B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DDB4F-F7AD-28FC-E6E0-FF4661C80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DFDDE-9878-2CF3-A6CA-F1BF70C50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98154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4D0511-2F78-908A-400A-881713CCB2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BAF150-2F19-7BDB-D8A5-A08D837CBA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0E877-8322-E94D-3C96-E9DBD71D2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08967-2F9C-40D8-69C0-0983495D4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BE7D4-8341-9BD0-490F-E7F3EA2FE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2941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9C53-123D-1254-623A-1D26C2FE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B23BD-BC1F-613A-1B94-6411BDA89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D64E0-7886-7DBA-DAB4-DCF7C1A22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2D07A-05A4-F418-D9EF-F3C855095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364A3-654D-55E1-B2F9-87970F6F6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94335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2AB9E-89AD-31E8-5628-A705801EF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0368C-49B1-2D46-F0E7-73A9711C5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A695D-004A-75B6-BC84-673B0BDA2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77050-CB11-BA41-C7C8-9AFF660A4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89A9C-6075-4744-20D2-7B21F9DD4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54266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15AE-5FB4-13F5-72ED-2E1F142FB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E21C2-AA00-08B2-1A6E-422C9693BC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4BD15-419D-A14A-8F34-41BC1B2B5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697AC-8016-4633-8DFB-C5A3C2643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7F40B-AFC3-C865-F796-1C7C3E6B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AF4E3-3BFD-AD8C-7C23-B6D77D3DF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39538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4FA22-1461-5ED3-2597-847CCC57F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1A9E1-CE5C-9D38-E14A-BD3E061E9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8BB9C7-45D6-F48B-5583-0DFF1D6AD0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DDB7D-2444-D897-C038-8FB07B8607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B3C6BB-96C3-8242-9BC7-087600FEBC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135BB1-BE67-55EF-64C0-A75FFBDF7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CADF39-52F1-FC03-5526-7660C9E7F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3E81F6-9CEC-99EC-C7D1-19BDB4F4B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4381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87CB-8382-0619-8BA2-84BF632BC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688A81-2E25-A2D5-C2C7-95EB9B9E1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EA9231-3779-42FB-5079-A6CABF409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DCA512-4AD4-8A2E-8B2C-DB3C82FB7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22775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8DDEEF-0A6D-78E0-6072-E4B85BB29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AF6A4F-9237-3B7A-E72C-B86E9E794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19C9C-F842-05C6-0D8B-E5854FD9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40622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AA131-985F-8E91-B4F1-457A66F7D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F4ACA-1499-A9D2-EB36-D9B2C741B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7A4C24-8BAD-A5C2-FC94-C07F1D066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AC7E-B9B9-D550-68A3-63405A7AC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64791-2E7A-5851-FAD8-A028CDD7F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49057-2DD5-F5DF-4308-A7216283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86734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84211-729E-C06C-9E73-BD04A6002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AFEEDD-99F0-B1E3-1E25-AC3597DDCD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06D50C-E64D-D49E-B052-3E21898CE0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E718FE-0E33-ECA3-CD65-FC405C7B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EC69F-D831-0804-5C00-20616F1B2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C4BBA-8A5D-B150-60AB-2CF924572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880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7071EB-A095-BD35-1B72-90A3C65FC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27C60-6365-0143-E978-FE50D4D1B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F2F41-1066-4DD8-9317-9E85977D87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BF156-801F-9744-B37B-7D6740CAE9B3}" type="datetimeFigureOut">
              <a:rPr lang="en-BE" smtClean="0"/>
              <a:t>15/08/2022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2DD65-E585-6CD9-AC25-F9E3E660C4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C2FFD-40AE-4BD2-460B-1B9E8EED74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F41CB-F574-3947-A81D-775425120071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58230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8E98FD-7A01-BDF2-0A16-5046FC7CF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75" y="150726"/>
            <a:ext cx="8621486" cy="29802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8597B2-52E7-4D18-55B4-EB52BA250F1F}"/>
              </a:ext>
            </a:extLst>
          </p:cNvPr>
          <p:cNvSpPr txBox="1"/>
          <p:nvPr/>
        </p:nvSpPr>
        <p:spPr>
          <a:xfrm>
            <a:off x="321548" y="3560082"/>
            <a:ext cx="12032076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E" sz="1600" b="1" dirty="0"/>
              <a:t>Sydney: </a:t>
            </a:r>
            <a:r>
              <a:rPr lang="en-BE" sz="1600" dirty="0"/>
              <a:t>linked to 2 publications 	</a:t>
            </a:r>
            <a:r>
              <a:rPr lang="en-BE" sz="1600" dirty="0">
                <a:sym typeface="Wingdings" pitchFamily="2" charset="2"/>
              </a:rPr>
              <a:t> </a:t>
            </a:r>
            <a:r>
              <a:rPr lang="en-GB" dirty="0"/>
              <a:t>PMID: 24463458</a:t>
            </a:r>
          </a:p>
          <a:p>
            <a:r>
              <a:rPr lang="en-BE" sz="1600" dirty="0">
                <a:sym typeface="Wingdings" pitchFamily="2" charset="2"/>
              </a:rPr>
              <a:t>			 </a:t>
            </a:r>
            <a:r>
              <a:rPr lang="en-GB" dirty="0"/>
              <a:t>PMID: 25452114</a:t>
            </a:r>
          </a:p>
          <a:p>
            <a:r>
              <a:rPr lang="en-BE" sz="1600" dirty="0"/>
              <a:t>we have received the following data file from Helen Rizos containing many clinical data and patient keys (see attached):</a:t>
            </a:r>
          </a:p>
          <a:p>
            <a:r>
              <a:rPr lang="en-GB" sz="1600" dirty="0" err="1"/>
              <a:t>IlluminaMicroarray_PatientSummaryData_deidentified.xls</a:t>
            </a:r>
            <a:endParaRPr lang="en-GB" sz="1600" dirty="0"/>
          </a:p>
          <a:p>
            <a:endParaRPr lang="en-GB" sz="1600" dirty="0"/>
          </a:p>
          <a:p>
            <a:r>
              <a:rPr lang="en-GB" sz="1600" dirty="0"/>
              <a:t>- our analysis was based on their “Resistance mechanism detail” column, we received gene expression (can be shared) but never DNA-</a:t>
            </a:r>
            <a:r>
              <a:rPr lang="en-GB" sz="1600" dirty="0" err="1"/>
              <a:t>seq</a:t>
            </a:r>
            <a:r>
              <a:rPr lang="en-GB" sz="1600" dirty="0"/>
              <a:t> data</a:t>
            </a:r>
          </a:p>
          <a:p>
            <a:r>
              <a:rPr lang="en-BE" sz="1600" dirty="0"/>
              <a:t>- in the microarry_key tab of the .xls file you can see that some patient samples were neither pulished in CCR nor in Nat. Com. </a:t>
            </a:r>
          </a:p>
          <a:p>
            <a:endParaRPr lang="en-BE" sz="1600" dirty="0"/>
          </a:p>
          <a:p>
            <a:r>
              <a:rPr lang="en-BE" sz="1600" dirty="0"/>
              <a:t>I am not sure if these samples were published meanwhile. That would need some clarification from H. Rizos...</a:t>
            </a:r>
          </a:p>
        </p:txBody>
      </p:sp>
    </p:spTree>
    <p:extLst>
      <p:ext uri="{BB962C8B-B14F-4D97-AF65-F5344CB8AC3E}">
        <p14:creationId xmlns:p14="http://schemas.microsoft.com/office/powerpoint/2010/main" val="2130651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03645E-3592-958D-B066-FF030D45DF15}"/>
              </a:ext>
            </a:extLst>
          </p:cNvPr>
          <p:cNvSpPr txBox="1"/>
          <p:nvPr/>
        </p:nvSpPr>
        <p:spPr>
          <a:xfrm>
            <a:off x="120730" y="102463"/>
            <a:ext cx="41783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E" b="1" dirty="0"/>
              <a:t>Los Angeles: </a:t>
            </a:r>
            <a:r>
              <a:rPr lang="en-BE" dirty="0"/>
              <a:t>linked to  </a:t>
            </a:r>
            <a:r>
              <a:rPr lang="en-BE" dirty="0">
                <a:sym typeface="Wingdings" pitchFamily="2" charset="2"/>
              </a:rPr>
              <a:t> </a:t>
            </a:r>
            <a:r>
              <a:rPr lang="en-GB" dirty="0"/>
              <a:t>PMID: 26359985</a:t>
            </a:r>
          </a:p>
          <a:p>
            <a:r>
              <a:rPr lang="en-BE" dirty="0">
                <a:sym typeface="Wingdings" pitchFamily="2" charset="2"/>
              </a:rPr>
              <a:t> </a:t>
            </a:r>
          </a:p>
          <a:p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E048F9-1034-ABB3-7A3D-5722B0558937}"/>
              </a:ext>
            </a:extLst>
          </p:cNvPr>
          <p:cNvSpPr txBox="1"/>
          <p:nvPr/>
        </p:nvSpPr>
        <p:spPr>
          <a:xfrm>
            <a:off x="120582" y="445359"/>
            <a:ext cx="631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Patients/samples with genetic alteration (22 samples, 8 patients)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F77F73-14EB-9CFC-C8EF-C9372CD3A8E4}"/>
              </a:ext>
            </a:extLst>
          </p:cNvPr>
          <p:cNvSpPr txBox="1"/>
          <p:nvPr/>
        </p:nvSpPr>
        <p:spPr>
          <a:xfrm>
            <a:off x="120582" y="814691"/>
            <a:ext cx="668657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Patients/samples without genetic alteration (17 samples, 13 patients)</a:t>
            </a:r>
          </a:p>
          <a:p>
            <a:r>
              <a:rPr lang="en-US" dirty="0"/>
              <a:t>based on their Figure 1A.</a:t>
            </a:r>
          </a:p>
          <a:p>
            <a:endParaRPr lang="en-US" dirty="0"/>
          </a:p>
          <a:p>
            <a:r>
              <a:rPr lang="en-US" dirty="0"/>
              <a:t>Clinical data can be found in their Table S1 (too big to send by Email)</a:t>
            </a:r>
          </a:p>
          <a:p>
            <a:endParaRPr lang="en-US" dirty="0"/>
          </a:p>
          <a:p>
            <a:r>
              <a:rPr lang="en-US" dirty="0"/>
              <a:t>I am not sure they ever released their entire WES data?</a:t>
            </a:r>
          </a:p>
          <a:p>
            <a:r>
              <a:rPr lang="en-US" dirty="0"/>
              <a:t>Maybe here: </a:t>
            </a:r>
            <a:r>
              <a:rPr lang="en-GB" dirty="0"/>
              <a:t>PMID: 24265155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Corresponding gene expression data is available on GEO: GSE65185</a:t>
            </a:r>
          </a:p>
          <a:p>
            <a:r>
              <a:rPr lang="en-US" dirty="0"/>
              <a:t>always baseline levels per patient and ON treatment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FC7D52-565A-FC2C-85E6-01CA34E294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43" t="2277" r="19483" b="89727"/>
          <a:stretch/>
        </p:blipFill>
        <p:spPr>
          <a:xfrm rot="5400000">
            <a:off x="5853996" y="2831022"/>
            <a:ext cx="6842926" cy="121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324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94A543-DC64-7952-3621-DB9C1E8BEBBC}"/>
              </a:ext>
            </a:extLst>
          </p:cNvPr>
          <p:cNvSpPr/>
          <p:nvPr/>
        </p:nvSpPr>
        <p:spPr>
          <a:xfrm>
            <a:off x="193565" y="149441"/>
            <a:ext cx="373204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BE" b="1" dirty="0"/>
              <a:t>Boston: </a:t>
            </a:r>
            <a:r>
              <a:rPr lang="en-BE" dirty="0"/>
              <a:t>linked to  </a:t>
            </a:r>
            <a:r>
              <a:rPr lang="en-BE" dirty="0">
                <a:sym typeface="Wingdings" pitchFamily="2" charset="2"/>
              </a:rPr>
              <a:t> </a:t>
            </a:r>
            <a:r>
              <a:rPr lang="en-GB" dirty="0"/>
              <a:t>PMID: 25705882</a:t>
            </a:r>
          </a:p>
          <a:p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01FE35-8082-0315-0981-F60240491E19}"/>
              </a:ext>
            </a:extLst>
          </p:cNvPr>
          <p:cNvSpPr txBox="1"/>
          <p:nvPr/>
        </p:nvSpPr>
        <p:spPr>
          <a:xfrm>
            <a:off x="193565" y="924448"/>
            <a:ext cx="9874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the clinical data is in the </a:t>
            </a:r>
            <a:r>
              <a:rPr lang="en-GB" dirty="0" err="1"/>
              <a:t>key_tab</a:t>
            </a:r>
            <a:r>
              <a:rPr lang="en-GB" dirty="0"/>
              <a:t> of “10jan2018_marine_rpkm_targeted_deidentified.xls” , see attached</a:t>
            </a:r>
            <a:endParaRPr lang="en-BE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C53065-4629-EE6E-BC7E-DC7B3FC342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4386661"/>
              </p:ext>
            </p:extLst>
          </p:nvPr>
        </p:nvGraphicFramePr>
        <p:xfrm>
          <a:off x="282750" y="1422456"/>
          <a:ext cx="1879600" cy="1041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79600">
                  <a:extLst>
                    <a:ext uri="{9D8B030D-6E8A-4147-A177-3AD203B41FA5}">
                      <a16:colId xmlns:a16="http://schemas.microsoft.com/office/drawing/2014/main" val="118981459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Boston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433634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A=pretreatment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787497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B=on treatment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096912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C=progression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88715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6D515AF-335C-25F6-9A32-3AC17E70D212}"/>
              </a:ext>
            </a:extLst>
          </p:cNvPr>
          <p:cNvSpPr txBox="1"/>
          <p:nvPr/>
        </p:nvSpPr>
        <p:spPr>
          <a:xfrm>
            <a:off x="391886" y="2974312"/>
            <a:ext cx="49789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BE" dirty="0">
                <a:sym typeface="Wingdings" pitchFamily="2" charset="2"/>
              </a:rPr>
              <a:t>Gene expression data can be shared:</a:t>
            </a:r>
          </a:p>
          <a:p>
            <a:r>
              <a:rPr lang="en-BE" dirty="0">
                <a:sym typeface="Wingdings" pitchFamily="2" charset="2"/>
              </a:rPr>
              <a:t>“</a:t>
            </a:r>
            <a:r>
              <a:rPr lang="en-GB" dirty="0" err="1"/>
              <a:t>Bolande_MGH_RSEM</a:t>
            </a:r>
            <a:r>
              <a:rPr lang="en-GB" dirty="0"/>
              <a:t>, </a:t>
            </a:r>
            <a:r>
              <a:rPr lang="en-GB" dirty="0" err="1"/>
              <a:t>BRAFi</a:t>
            </a:r>
            <a:r>
              <a:rPr lang="en-GB" dirty="0"/>
              <a:t> only, for </a:t>
            </a:r>
            <a:r>
              <a:rPr lang="en-GB" dirty="0" err="1"/>
              <a:t>anyone.txt</a:t>
            </a:r>
            <a:r>
              <a:rPr lang="en-GB" dirty="0"/>
              <a:t>” </a:t>
            </a:r>
          </a:p>
          <a:p>
            <a:endParaRPr lang="en-GB" dirty="0"/>
          </a:p>
          <a:p>
            <a:r>
              <a:rPr lang="en-GB" dirty="0"/>
              <a:t>too big to send by Email.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257755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293</Words>
  <Application>Microsoft Macintosh PowerPoint</Application>
  <PresentationFormat>Widescreen</PresentationFormat>
  <Paragraphs>33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2022-08-15T18:54:37Z</dcterms:created>
  <dcterms:modified xsi:type="dcterms:W3CDTF">2022-08-15T20:22:31Z</dcterms:modified>
</cp:coreProperties>
</file>

<file path=docProps/thumbnail.jpeg>
</file>